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9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4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2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5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9745C-444D-4538-9347-3C9640C0FE16}" type="datetimeFigureOut">
              <a:rPr lang="pl-PL" smtClean="0"/>
              <a:t>08.06.2017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3DE619-ABC9-4396-B678-BE3931056E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977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1289B79-986B-4816-A332-8D8AE6FE4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E350B79F-B05E-4969-8AFE-2DD1762C8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5AE66270-86B8-44B6-B0AF-9F0B9926D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AA7B-898E-4C88-A684-923329737163}" type="datetime1">
              <a:rPr lang="pl-PL" smtClean="0"/>
              <a:t>08.06.2017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2024AAED-F0B5-4CA9-8426-F6F4BC0BA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NOWA ORGANIZACJA RUCHU NA TERENIE ZESPOŁU STAROMIEJSKIEGO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556449DD-A9DB-4C79-AB9D-0F3C522C4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1817B-DBE6-45FA-8AEB-14C15AC3E5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72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DFD0D9A5-0429-4C9A-B8CC-9E31DEE94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E4B8BB36-6F33-46FA-BED3-3D6D9DAF21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5BDEAF4B-7469-4F3E-9779-0DCDFD062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D6600-EF5D-45C1-A96B-AE10C795F534}" type="datetime1">
              <a:rPr lang="pl-PL" smtClean="0"/>
              <a:t>08.06.2017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C2B75E23-6E85-422D-A846-350D01368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NOWA ORGANIZACJA RUCHU NA TERENIE ZESPOŁU STAROMIEJSKIEGO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6094CFEC-9933-4BF7-97B8-D9B751C67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1817B-DBE6-45FA-8AEB-14C15AC3E5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4154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="" xmlns:a16="http://schemas.microsoft.com/office/drawing/2014/main" id="{11FE3601-3677-44AE-ADE3-EEE1E565BE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CC479A9F-70A7-4FA3-A82B-B48172AED3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0CBE5D2F-384D-41F2-BB3F-666CEE8ED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C15B-914E-4293-A9A2-85379589FD76}" type="datetime1">
              <a:rPr lang="pl-PL" smtClean="0"/>
              <a:t>08.06.2017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60CC8736-70F0-48AB-97A3-379E60BE3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NOWA ORGANIZACJA RUCHU NA TERENIE ZESPOŁU STAROMIEJSKIEGO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336170E7-6B76-4098-9587-E61CA0794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1817B-DBE6-45FA-8AEB-14C15AC3E5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0743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8E2E26C3-96F5-48BB-9BEE-E23341848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D7FC4D88-4580-479C-B6CF-1C103DD34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0E295C29-C19B-4F5F-A2F2-F1F4A15B2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A635-F1B2-43B8-B900-CF9CD10E55CA}" type="datetime1">
              <a:rPr lang="pl-PL" smtClean="0"/>
              <a:t>08.06.2017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E34A14B7-14A0-40FC-AD92-5975A02F5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NOWA ORGANIZACJA RUCHU NA TERENIE ZESPOŁU STAROMIEJSKIEGO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D1216549-A30D-4971-9192-7EE3E8D5D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1817B-DBE6-45FA-8AEB-14C15AC3E5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0581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81821F8-E04E-4880-9054-05F0A5558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AA86DD2E-811A-4B52-B1AA-81B6D08F3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949252BA-CF67-43DD-9252-16F102EED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03F02-05E8-4EBE-B0B1-122A7104AE8C}" type="datetime1">
              <a:rPr lang="pl-PL" smtClean="0"/>
              <a:t>08.06.2017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3388590E-C614-453F-8773-734808E00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NOWA ORGANIZACJA RUCHU NA TERENIE ZESPOŁU STAROMIEJSKIEGO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F9EA23BA-7CC0-4E29-BBB3-01FE271D1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1817B-DBE6-45FA-8AEB-14C15AC3E5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1397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59616A3E-47D1-4834-814D-1BCDDCA50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028EAB45-25C7-4C43-9779-2375358D21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9B672DBB-2179-491F-99AD-2D8FFC1C1D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D586407B-2074-4EE3-8D1A-33E2B7CD6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D4BA-0DC3-459A-B4B8-4E53CD205351}" type="datetime1">
              <a:rPr lang="pl-PL" smtClean="0"/>
              <a:t>08.06.2017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45A519D5-649C-4624-9DFA-8647F6965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NOWA ORGANIZACJA RUCHU NA TERENIE ZESPOŁU STAROMIEJSKIEGO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3059DDC5-286C-48CC-B8AA-0547CDAC8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1817B-DBE6-45FA-8AEB-14C15AC3E5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2086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14F2B08-54A1-40B7-B683-DE471528D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3EC1BD24-B9BD-4B66-B252-7DFCE6123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3510A2DE-30B5-4712-B821-7DDDEEED2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F3656D4F-FEB3-48B1-8D7C-A88F620392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74BD21F0-06C9-405A-8A3D-6B25D864A4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="" xmlns:a16="http://schemas.microsoft.com/office/drawing/2014/main" id="{BEEEF60A-48BE-4A03-BA40-EBE750CE9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2E340-8842-45EC-AA9C-51485661C74C}" type="datetime1">
              <a:rPr lang="pl-PL" smtClean="0"/>
              <a:t>08.06.2017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="" xmlns:a16="http://schemas.microsoft.com/office/drawing/2014/main" id="{6E16A8B5-8F77-46BF-99EE-3182541C1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NOWA ORGANIZACJA RUCHU NA TERENIE ZESPOŁU STAROMIEJSKIEGO</a:t>
            </a: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="" xmlns:a16="http://schemas.microsoft.com/office/drawing/2014/main" id="{60903FC0-5B7E-4043-999F-3EF8CDE01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1817B-DBE6-45FA-8AEB-14C15AC3E5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3256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0A59A3BB-732E-4115-96AD-2FE77432D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F532FA67-BE36-4D33-8CCE-AD5C3EA72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2983-C0D4-4112-93C6-856ED674D2CC}" type="datetime1">
              <a:rPr lang="pl-PL" smtClean="0"/>
              <a:t>08.06.2017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2258DB3E-0E60-4F93-A53E-5166BB0E5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NOWA ORGANIZACJA RUCHU NA TERENIE ZESPOŁU STAROMIEJSKIEGO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FC5A2FC3-53CD-4B87-9C38-F86682C61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1817B-DBE6-45FA-8AEB-14C15AC3E5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3893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906368AC-950E-4596-AE39-ECAF82F4B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172A-F15B-4851-9F4E-77BE3671F6A6}" type="datetime1">
              <a:rPr lang="pl-PL" smtClean="0"/>
              <a:t>08.06.2017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136633FE-3F76-468F-914B-FB20F1A42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NOWA ORGANIZACJA RUCHU NA TERENIE ZESPOŁU STAROMIEJSKIEGO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DA5B5F3B-84E8-4E94-ACE0-FC2CE84DB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1817B-DBE6-45FA-8AEB-14C15AC3E5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490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2363C02-0212-4CEE-B025-D27056865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E6678796-DFEB-400A-A02D-08E450A95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53E92298-6AF1-4FA4-ACDB-A268B977C0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D81CFBD9-C2CF-496D-AD52-CD592D32B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CABF-3EB6-4C69-B0B1-F9E240B96A8E}" type="datetime1">
              <a:rPr lang="pl-PL" smtClean="0"/>
              <a:t>08.06.2017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D13393D0-2281-441C-A12B-D96700BF4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NOWA ORGANIZACJA RUCHU NA TERENIE ZESPOŁU STAROMIEJSKIEGO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F120E5FF-03C5-42D1-9E4F-7FE5EE293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1817B-DBE6-45FA-8AEB-14C15AC3E5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68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2D2D4BD6-3448-4A57-AB04-5631BB069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="" xmlns:a16="http://schemas.microsoft.com/office/drawing/2014/main" id="{8C4D898A-C278-4C85-8621-CEA6C6D3EA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2DBE1566-C08C-4890-9250-8D90E8448F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B4384B80-231A-4E0D-9446-3598AAB0C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E1BA-E708-43C2-A4C1-08110110EF88}" type="datetime1">
              <a:rPr lang="pl-PL" smtClean="0"/>
              <a:t>08.06.2017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7BFD9EFA-2D0E-48E3-BCCF-0C23DA15C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NOWA ORGANIZACJA RUCHU NA TERENIE ZESPOŁU STAROMIEJSKIEGO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79159376-8D4C-41E3-901F-60ABF0164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1817B-DBE6-45FA-8AEB-14C15AC3E5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653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="" xmlns:a16="http://schemas.microsoft.com/office/drawing/2014/main" id="{E131CDA4-D01A-4FE9-83FA-966E49561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6BDEB281-5E0F-4858-9270-40BD70FD0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3CEFB0E0-BD59-4187-94C2-01A89BD7DA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ABFB3-D835-4008-A8AA-66F05ED8531F}" type="datetime1">
              <a:rPr lang="pl-PL" smtClean="0"/>
              <a:t>08.06.2017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F4263344-8E73-4292-AA45-61B4242994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NOWA ORGANIZACJA RUCHU NA TERENIE ZESPOŁU STAROMIEJSKIEGO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A9AB2A5F-199B-4F19-84CB-12585002C4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1817B-DBE6-45FA-8AEB-14C15AC3E5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4385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3024335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NOWA ORGANIZACJA RUCHU </a:t>
            </a:r>
            <a:br>
              <a:rPr lang="pl-PL" dirty="0"/>
            </a:br>
            <a:r>
              <a:rPr lang="pl-PL" dirty="0"/>
              <a:t>NA TERENIE </a:t>
            </a:r>
            <a:br>
              <a:rPr lang="pl-PL" dirty="0"/>
            </a:br>
            <a:r>
              <a:rPr lang="pl-PL" dirty="0"/>
              <a:t>ZESPOŁU STAROMIEJSKIEGO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5949280"/>
            <a:ext cx="7772400" cy="908720"/>
          </a:xfrm>
        </p:spPr>
        <p:txBody>
          <a:bodyPr>
            <a:normAutofit/>
          </a:bodyPr>
          <a:lstStyle/>
          <a:p>
            <a:r>
              <a:rPr lang="pl-PL" dirty="0"/>
              <a:t>Konferencja prasowa</a:t>
            </a:r>
          </a:p>
          <a:p>
            <a:r>
              <a:rPr lang="pl-PL" dirty="0"/>
              <a:t>Toruń, dn. 08.06.2017.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5A12ECA2-4FB3-4844-9BB3-B407798CFA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80" y="312860"/>
            <a:ext cx="638175" cy="10096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/>
          <a:lstStyle/>
          <a:p>
            <a:r>
              <a:rPr lang="pl-PL" dirty="0"/>
              <a:t>Miejsca postojowe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28650" y="1811215"/>
            <a:ext cx="7987812" cy="4365748"/>
          </a:xfrm>
        </p:spPr>
        <p:txBody>
          <a:bodyPr>
            <a:normAutofit/>
          </a:bodyPr>
          <a:lstStyle/>
          <a:p>
            <a:r>
              <a:rPr lang="pl-PL" sz="2400" dirty="0"/>
              <a:t>Ponadto część z miejsc postojowych dla zaopatrzenia oraz kurierów i dostaw poza godzinami wymienionymi wcześniej dostępne będą dla mieszkańców posiadających abonament.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Wyznaczone zostaną także miejsca wyłącznie dla mieszkańców posiadających abonament.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pPr>
              <a:buNone/>
            </a:pPr>
            <a:r>
              <a:rPr lang="pl-PL" sz="2200" dirty="0"/>
              <a:t>Łączna liczba miejsc dla mieszkańców posiadających abonament:  50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E5375B80-2C71-4BCE-A46C-36C7F6A18F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80" y="312860"/>
            <a:ext cx="638175" cy="1009650"/>
          </a:xfrm>
          <a:prstGeom prst="rect">
            <a:avLst/>
          </a:prstGeom>
        </p:spPr>
      </p:pic>
      <p:sp>
        <p:nvSpPr>
          <p:cNvPr id="7" name="Symbol zastępczy stopki 4">
            <a:extLst>
              <a:ext uri="{FF2B5EF4-FFF2-40B4-BE49-F238E27FC236}">
                <a16:creationId xmlns="" xmlns:a16="http://schemas.microsoft.com/office/drawing/2014/main" id="{6FA0F39B-C896-437C-A6BD-8EE3B65D4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99072" y="6378574"/>
            <a:ext cx="3670788" cy="365125"/>
          </a:xfrm>
        </p:spPr>
        <p:txBody>
          <a:bodyPr/>
          <a:lstStyle/>
          <a:p>
            <a:r>
              <a:rPr lang="pl-PL" dirty="0"/>
              <a:t>NOWA ORGANIZACJA RUCHU NA TERENIE ZESPOŁU STAROMIEJSKIEGO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/>
          <a:lstStyle/>
          <a:p>
            <a:r>
              <a:rPr lang="pl-PL" dirty="0"/>
              <a:t>Miejsca postojowe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Miejsca postojowe dla meleksów i riksz:</a:t>
            </a:r>
          </a:p>
          <a:p>
            <a:pPr marL="720000" indent="0">
              <a:buNone/>
            </a:pPr>
            <a:r>
              <a:rPr lang="pl-PL" sz="2200" dirty="0"/>
              <a:t>Oznakowane będą znakami pionowymi D-18a </a:t>
            </a:r>
            <a:br>
              <a:rPr lang="pl-PL" sz="2200" dirty="0"/>
            </a:br>
            <a:r>
              <a:rPr lang="pl-PL" sz="2200" dirty="0"/>
              <a:t>z tabliczką „Stanowisko postojowe dla meleksów </a:t>
            </a:r>
            <a:br>
              <a:rPr lang="pl-PL" sz="2200" dirty="0"/>
            </a:br>
            <a:r>
              <a:rPr lang="pl-PL" sz="2200" dirty="0"/>
              <a:t>i riksz” oraz znakami poziomymi P-20 („koperta”).</a:t>
            </a:r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r>
              <a:rPr lang="pl-PL" sz="2200" dirty="0"/>
              <a:t>Liczba miejsc dla meleksów i riksz: 9</a:t>
            </a:r>
          </a:p>
          <a:p>
            <a:endParaRPr lang="pl-PL" dirty="0"/>
          </a:p>
          <a:p>
            <a:pPr>
              <a:buNone/>
            </a:pPr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AEB2802D-F02E-4087-BF6C-D201E79EA3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80" y="312860"/>
            <a:ext cx="638175" cy="1009650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41AFF44C-B07D-4935-9775-42FDBB1CF4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679" y="3519854"/>
            <a:ext cx="1252641" cy="1579685"/>
          </a:xfrm>
          <a:prstGeom prst="rect">
            <a:avLst/>
          </a:prstGeom>
        </p:spPr>
      </p:pic>
      <p:sp>
        <p:nvSpPr>
          <p:cNvPr id="7" name="Symbol zastępczy stopki 4">
            <a:extLst>
              <a:ext uri="{FF2B5EF4-FFF2-40B4-BE49-F238E27FC236}">
                <a16:creationId xmlns="" xmlns:a16="http://schemas.microsoft.com/office/drawing/2014/main" id="{297054BD-8A4D-443B-8E50-56982C927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99072" y="6378574"/>
            <a:ext cx="3670788" cy="365125"/>
          </a:xfrm>
        </p:spPr>
        <p:txBody>
          <a:bodyPr/>
          <a:lstStyle/>
          <a:p>
            <a:r>
              <a:rPr lang="pl-PL" dirty="0"/>
              <a:t>NOWA ORGANIZACJA RUCHU NA TERENIE ZESPOŁU STAROMIEJSKIEGO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/>
          <a:lstStyle/>
          <a:p>
            <a:r>
              <a:rPr lang="pl-PL" dirty="0"/>
              <a:t>Miejsca postojowe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Miejsce postojowe </a:t>
            </a:r>
            <a:r>
              <a:rPr lang="pl-PL" sz="2400" dirty="0" err="1"/>
              <a:t>Kiss&amp;Ride</a:t>
            </a:r>
            <a:endParaRPr lang="pl-PL" sz="2400" dirty="0"/>
          </a:p>
          <a:p>
            <a:pPr marL="720000" indent="0">
              <a:buNone/>
            </a:pPr>
            <a:r>
              <a:rPr lang="pl-PL" sz="2200" dirty="0"/>
              <a:t>Miejsce </a:t>
            </a:r>
            <a:r>
              <a:rPr lang="pl-PL" sz="2200" dirty="0" err="1"/>
              <a:t>Kiss&amp;Ride</a:t>
            </a:r>
            <a:r>
              <a:rPr lang="pl-PL" sz="2200" dirty="0"/>
              <a:t> powstanie na Placu Teatralnym przy skrzyżowaniu ulic Fosa Staromiejska / Chełmińska. Oznakowane będzie znakiem D-18a i tabliczką informującą </a:t>
            </a:r>
            <a:br>
              <a:rPr lang="pl-PL" sz="2200" dirty="0"/>
            </a:br>
            <a:r>
              <a:rPr lang="pl-PL" sz="2200" dirty="0"/>
              <a:t>o rodzaju i długości postoju (do 3 minut).</a:t>
            </a:r>
          </a:p>
          <a:p>
            <a:pPr>
              <a:buNone/>
            </a:pPr>
            <a:endParaRPr lang="pl-PL" sz="2200" dirty="0"/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D496C84D-A126-49B3-832D-3AD485615B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80" y="312860"/>
            <a:ext cx="638175" cy="1009650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7F6BD440-5C5D-4EB1-B11C-CA172DB2A4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6225" y="3841871"/>
            <a:ext cx="971550" cy="1952625"/>
          </a:xfrm>
          <a:prstGeom prst="rect">
            <a:avLst/>
          </a:prstGeom>
        </p:spPr>
      </p:pic>
      <p:sp>
        <p:nvSpPr>
          <p:cNvPr id="9" name="Symbol zastępczy stopki 4">
            <a:extLst>
              <a:ext uri="{FF2B5EF4-FFF2-40B4-BE49-F238E27FC236}">
                <a16:creationId xmlns="" xmlns:a16="http://schemas.microsoft.com/office/drawing/2014/main" id="{493DD6A9-B035-45FB-B351-6B8A4BEB6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99072" y="6378574"/>
            <a:ext cx="3670788" cy="365125"/>
          </a:xfrm>
        </p:spPr>
        <p:txBody>
          <a:bodyPr/>
          <a:lstStyle/>
          <a:p>
            <a:r>
              <a:rPr lang="pl-PL" dirty="0"/>
              <a:t>NOWA ORGANIZACJA RUCHU NA TERENIE ZESPOŁU STAROMIEJSKIEGO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/>
          <a:lstStyle/>
          <a:p>
            <a:r>
              <a:rPr lang="pl-PL" dirty="0"/>
              <a:t>Miejsca postojowe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Miejsca postojowe dla pojazdów o napędzie elektrycznym lub hybrydowym:</a:t>
            </a:r>
          </a:p>
          <a:p>
            <a:pPr marL="720000" indent="0">
              <a:buNone/>
            </a:pPr>
            <a:r>
              <a:rPr lang="pl-PL" sz="2200" dirty="0"/>
              <a:t>Oznakowane będą znakiem pionowym D-18a oraz poziomym P-20 („koperta”). Miejsca te zostaną utworzone na parkingu przy ul. Przedzamcze i będą bezpłatne.</a:t>
            </a:r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r>
              <a:rPr lang="pl-PL" sz="2200" dirty="0"/>
              <a:t>Liczba miejsc dla pojazdów o napędzie elektrycznym lub hybrydowym: 7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FB166FA6-27A0-4EF2-B7D0-5D59A863D4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80" y="312860"/>
            <a:ext cx="638175" cy="1009650"/>
          </a:xfrm>
          <a:prstGeom prst="rect">
            <a:avLst/>
          </a:prstGeom>
        </p:spPr>
      </p:pic>
      <p:sp>
        <p:nvSpPr>
          <p:cNvPr id="7" name="Symbol zastępczy stopki 4">
            <a:extLst>
              <a:ext uri="{FF2B5EF4-FFF2-40B4-BE49-F238E27FC236}">
                <a16:creationId xmlns="" xmlns:a16="http://schemas.microsoft.com/office/drawing/2014/main" id="{104A35F4-4A7A-4656-974D-F4ACF5A91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99072" y="6378574"/>
            <a:ext cx="3670788" cy="365125"/>
          </a:xfrm>
        </p:spPr>
        <p:txBody>
          <a:bodyPr/>
          <a:lstStyle/>
          <a:p>
            <a:r>
              <a:rPr lang="pl-PL" dirty="0"/>
              <a:t>NOWA ORGANIZACJA RUCHU NA TERENIE ZESPOŁU STAROMIEJSKIEGO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/>
          <a:lstStyle/>
          <a:p>
            <a:r>
              <a:rPr lang="pl-PL" dirty="0"/>
              <a:t>Miejsca postojowe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83567" y="1772871"/>
            <a:ext cx="7886700" cy="4351338"/>
          </a:xfrm>
        </p:spPr>
        <p:txBody>
          <a:bodyPr>
            <a:normAutofit/>
          </a:bodyPr>
          <a:lstStyle/>
          <a:p>
            <a:r>
              <a:rPr lang="pl-PL" sz="2400" dirty="0"/>
              <a:t>Ponadto zostaną wydzielone jeszcze następujące miejsca</a:t>
            </a:r>
            <a:r>
              <a:rPr lang="pl-PL" dirty="0"/>
              <a:t>: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pPr lvl="1">
              <a:buFont typeface="Arial" pitchFamily="34" charset="0"/>
              <a:buChar char="•"/>
            </a:pPr>
            <a:r>
              <a:rPr lang="pl-PL" sz="2200" dirty="0"/>
              <a:t>dla autobusów – 2 miejsca (na ul. Św. Jakuba);</a:t>
            </a:r>
          </a:p>
          <a:p>
            <a:pPr lvl="1">
              <a:buFont typeface="Arial" pitchFamily="34" charset="0"/>
              <a:buChar char="•"/>
            </a:pPr>
            <a:endParaRPr lang="pl-PL" sz="2200" dirty="0"/>
          </a:p>
          <a:p>
            <a:pPr lvl="1">
              <a:buFont typeface="Arial" pitchFamily="34" charset="0"/>
              <a:buChar char="•"/>
            </a:pPr>
            <a:r>
              <a:rPr lang="pl-PL" sz="2200" dirty="0"/>
              <a:t>TAXI – 47 miejsc;</a:t>
            </a:r>
          </a:p>
          <a:p>
            <a:pPr lvl="1">
              <a:buFont typeface="Arial" pitchFamily="34" charset="0"/>
              <a:buChar char="•"/>
            </a:pPr>
            <a:endParaRPr lang="pl-PL" sz="2200" dirty="0"/>
          </a:p>
          <a:p>
            <a:pPr lvl="1">
              <a:buFont typeface="Arial" pitchFamily="34" charset="0"/>
              <a:buChar char="•"/>
            </a:pPr>
            <a:r>
              <a:rPr lang="pl-PL" sz="2200" dirty="0"/>
              <a:t>zastrzeżone dla podmiotów prywatnych – 67 miejsc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C1AB0CFD-B591-4E94-8B26-4AC943A04B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80" y="312860"/>
            <a:ext cx="638175" cy="1009650"/>
          </a:xfrm>
          <a:prstGeom prst="rect">
            <a:avLst/>
          </a:prstGeom>
        </p:spPr>
      </p:pic>
      <p:sp>
        <p:nvSpPr>
          <p:cNvPr id="7" name="Symbol zastępczy stopki 4">
            <a:extLst>
              <a:ext uri="{FF2B5EF4-FFF2-40B4-BE49-F238E27FC236}">
                <a16:creationId xmlns="" xmlns:a16="http://schemas.microsoft.com/office/drawing/2014/main" id="{7427AFBC-6879-4A81-9421-B55499C9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99072" y="6378574"/>
            <a:ext cx="3670788" cy="365125"/>
          </a:xfrm>
        </p:spPr>
        <p:txBody>
          <a:bodyPr/>
          <a:lstStyle/>
          <a:p>
            <a:r>
              <a:rPr lang="pl-PL" dirty="0"/>
              <a:t>NOWA ORGANIZACJA RUCHU NA TERENIE ZESPOŁU STAROMIEJSKIEGO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pPr algn="ctr"/>
            <a:r>
              <a:rPr lang="pl-PL" dirty="0"/>
              <a:t>MAPA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0F747CFB-6C9B-43C5-8EEE-C0C9FD6861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80" y="312860"/>
            <a:ext cx="638175" cy="1009650"/>
          </a:xfrm>
          <a:prstGeom prst="rect">
            <a:avLst/>
          </a:prstGeom>
        </p:spPr>
      </p:pic>
      <p:sp>
        <p:nvSpPr>
          <p:cNvPr id="7" name="Symbol zastępczy stopki 4">
            <a:extLst>
              <a:ext uri="{FF2B5EF4-FFF2-40B4-BE49-F238E27FC236}">
                <a16:creationId xmlns="" xmlns:a16="http://schemas.microsoft.com/office/drawing/2014/main" id="{B30B8C0C-1503-4A0F-B08E-3724FA37C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99072" y="6378574"/>
            <a:ext cx="3670788" cy="365125"/>
          </a:xfrm>
        </p:spPr>
        <p:txBody>
          <a:bodyPr/>
          <a:lstStyle/>
          <a:p>
            <a:r>
              <a:rPr lang="pl-PL" dirty="0"/>
              <a:t>NOWA ORGANIZACJA RUCHU NA TERENIE ZESPOŁU STAROMIEJSKIEGO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6" name="Picture 2" descr="C:\Users\w.szeliga\AppData\Local\Microsoft\Windows\Temporary Internet Files\Content.Outlook\MXMY2LHB\Mapa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38" y="1608083"/>
            <a:ext cx="8071945" cy="444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>
            <a:normAutofit/>
          </a:bodyPr>
          <a:lstStyle/>
          <a:p>
            <a:r>
              <a:rPr lang="pl-PL" dirty="0"/>
              <a:t>Parkingi poza ścisłym centrum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AF556EB6-4494-4867-AA5F-C8E09F62DC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80" y="312860"/>
            <a:ext cx="638175" cy="1009650"/>
          </a:xfrm>
          <a:prstGeom prst="rect">
            <a:avLst/>
          </a:prstGeom>
        </p:spPr>
      </p:pic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29ECA6A8-C877-4B3A-959D-0C40E118A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562" y="1825625"/>
            <a:ext cx="887143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Zachęcamy do korzystania z parkingów poza ścisłym centrum: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CKK Jordanki, parking podziemny płatny – </a:t>
            </a:r>
            <a:r>
              <a:rPr lang="pl-PL" sz="2400" b="1" dirty="0"/>
              <a:t>185 miejsc</a:t>
            </a:r>
            <a:endParaRPr lang="pl-PL" sz="2400" dirty="0"/>
          </a:p>
          <a:p>
            <a:r>
              <a:rPr lang="pl-PL" sz="2400" dirty="0"/>
              <a:t>Centrum Sztuki Współczesnej, parking podziemny płatny – </a:t>
            </a:r>
            <a:r>
              <a:rPr lang="pl-PL" sz="2400" b="1" dirty="0"/>
              <a:t>86 miejsc</a:t>
            </a:r>
          </a:p>
          <a:p>
            <a:r>
              <a:rPr lang="pl-PL" sz="2400" dirty="0"/>
              <a:t>ul. Skrzyńskiego przy Dworcu Miasto, parking naziemny bezpłatny – </a:t>
            </a:r>
            <a:r>
              <a:rPr lang="pl-PL" sz="2400" b="1" dirty="0"/>
              <a:t>89 miejsc</a:t>
            </a:r>
            <a:r>
              <a:rPr lang="pl-PL" sz="2400" dirty="0"/>
              <a:t> (w tym 4 dla niepełnosprawnych i 8 dla autobusów)</a:t>
            </a:r>
          </a:p>
          <a:p>
            <a:r>
              <a:rPr lang="pl-PL" sz="2400" dirty="0"/>
              <a:t>Pl. Św. Katarzyny, parking podziemno-naziemny płatny – </a:t>
            </a:r>
            <a:r>
              <a:rPr lang="pl-PL" sz="2400" b="1" dirty="0"/>
              <a:t>287 miejsc</a:t>
            </a:r>
            <a:r>
              <a:rPr lang="pl-PL" sz="2400" dirty="0"/>
              <a:t> (w tym 6 dla niepełnosprawnych)</a:t>
            </a:r>
          </a:p>
          <a:p>
            <a:r>
              <a:rPr lang="pl-PL" sz="2400" dirty="0"/>
              <a:t>ul. Dominikańska przy Arsenale, parking naziemny płatny – </a:t>
            </a:r>
            <a:r>
              <a:rPr lang="pl-PL" sz="2400" b="1" dirty="0"/>
              <a:t>65 miejsc</a:t>
            </a:r>
            <a:endParaRPr lang="pl-PL" sz="2400" dirty="0"/>
          </a:p>
        </p:txBody>
      </p:sp>
      <p:sp>
        <p:nvSpPr>
          <p:cNvPr id="8" name="Symbol zastępczy stopki 4">
            <a:extLst>
              <a:ext uri="{FF2B5EF4-FFF2-40B4-BE49-F238E27FC236}">
                <a16:creationId xmlns="" xmlns:a16="http://schemas.microsoft.com/office/drawing/2014/main" id="{09B7DA1F-F95A-4043-8958-39DEFEC92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99072" y="6378574"/>
            <a:ext cx="3670788" cy="365125"/>
          </a:xfrm>
        </p:spPr>
        <p:txBody>
          <a:bodyPr/>
          <a:lstStyle/>
          <a:p>
            <a:r>
              <a:rPr lang="pl-PL" dirty="0"/>
              <a:t>NOWA ORGANIZACJA RUCHU NA TERENIE ZESPOŁU STAROMIEJSKIEGO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037493" y="274638"/>
            <a:ext cx="8009792" cy="868484"/>
          </a:xfrm>
        </p:spPr>
        <p:txBody>
          <a:bodyPr>
            <a:noAutofit/>
          </a:bodyPr>
          <a:lstStyle/>
          <a:p>
            <a:r>
              <a:rPr lang="pl-PL" sz="2800" dirty="0"/>
              <a:t>Harmonogram wprowadzania nowej organizacji ruchu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28650" y="1143122"/>
            <a:ext cx="7886700" cy="50338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/>
              <a:t>Prace realizowane będą wg poniższego harmonogramu. </a:t>
            </a:r>
            <a:br>
              <a:rPr lang="pl-PL" sz="2000" dirty="0"/>
            </a:br>
            <a:r>
              <a:rPr lang="pl-PL" sz="2000" dirty="0"/>
              <a:t>W ramach potrzeby wprowadzenia organizacji ruchu starówka została podzielona na 4 rejony: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99325965-7DF0-4EFE-AF73-F0E198D43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62" y="204055"/>
            <a:ext cx="638175" cy="1009650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314D92FB-01FA-4604-9B16-25423B6015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651" y="2109644"/>
            <a:ext cx="6858698" cy="4246707"/>
          </a:xfrm>
          <a:prstGeom prst="rect">
            <a:avLst/>
          </a:prstGeom>
        </p:spPr>
      </p:pic>
      <p:sp>
        <p:nvSpPr>
          <p:cNvPr id="9" name="Symbol zastępczy stopki 4">
            <a:extLst>
              <a:ext uri="{FF2B5EF4-FFF2-40B4-BE49-F238E27FC236}">
                <a16:creationId xmlns="" xmlns:a16="http://schemas.microsoft.com/office/drawing/2014/main" id="{B4133B1D-E4D5-4A40-88B8-0874A9C0E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99072" y="6378574"/>
            <a:ext cx="3670788" cy="365125"/>
          </a:xfrm>
        </p:spPr>
        <p:txBody>
          <a:bodyPr/>
          <a:lstStyle/>
          <a:p>
            <a:r>
              <a:rPr lang="pl-PL" dirty="0"/>
              <a:t>NOWA ORGANIZACJA RUCHU NA TERENIE ZESPOŁU STAROMIEJSKIEGO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283152" cy="1143000"/>
          </a:xfrm>
        </p:spPr>
        <p:txBody>
          <a:bodyPr>
            <a:normAutofit/>
          </a:bodyPr>
          <a:lstStyle/>
          <a:p>
            <a:r>
              <a:rPr lang="pl-PL" dirty="0"/>
              <a:t>Harmonogram wprowadzania nowej organizacji ruchu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28650" y="2224453"/>
            <a:ext cx="7886700" cy="3952509"/>
          </a:xfrm>
        </p:spPr>
        <p:txBody>
          <a:bodyPr>
            <a:normAutofit/>
          </a:bodyPr>
          <a:lstStyle/>
          <a:p>
            <a:endParaRPr lang="pl-PL" sz="2400" dirty="0"/>
          </a:p>
          <a:p>
            <a:r>
              <a:rPr lang="pl-PL" sz="2400" dirty="0"/>
              <a:t>Początek realizacji prac planowany jest </a:t>
            </a:r>
            <a:br>
              <a:rPr lang="pl-PL" sz="2400" dirty="0"/>
            </a:br>
            <a:r>
              <a:rPr lang="pl-PL" sz="2400" dirty="0"/>
              <a:t>na dzień 19 czerwca.</a:t>
            </a:r>
          </a:p>
          <a:p>
            <a:endParaRPr lang="pl-PL" sz="2400" dirty="0"/>
          </a:p>
          <a:p>
            <a:r>
              <a:rPr lang="pl-PL" sz="2400" dirty="0"/>
              <a:t>Wprowadzenie nowej organizacji ruchu (strefy zamieszkania) planowane jest na dzień </a:t>
            </a:r>
          </a:p>
          <a:p>
            <a:pPr>
              <a:buNone/>
            </a:pPr>
            <a:r>
              <a:rPr lang="pl-PL" sz="2400" dirty="0"/>
              <a:t>  </a:t>
            </a:r>
            <a:r>
              <a:rPr lang="pl-PL" sz="2400" b="1" dirty="0"/>
              <a:t>13 lipca 2017 roku 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346B49DB-FCAB-4EBC-B981-24D8E7ACBA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80" y="312860"/>
            <a:ext cx="638175" cy="1009650"/>
          </a:xfrm>
          <a:prstGeom prst="rect">
            <a:avLst/>
          </a:prstGeom>
        </p:spPr>
      </p:pic>
      <p:sp>
        <p:nvSpPr>
          <p:cNvPr id="7" name="Symbol zastępczy stopki 4">
            <a:extLst>
              <a:ext uri="{FF2B5EF4-FFF2-40B4-BE49-F238E27FC236}">
                <a16:creationId xmlns="" xmlns:a16="http://schemas.microsoft.com/office/drawing/2014/main" id="{D15402F8-01E3-4587-A8CB-65B4D0A8C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99072" y="6378574"/>
            <a:ext cx="3670788" cy="365125"/>
          </a:xfrm>
        </p:spPr>
        <p:txBody>
          <a:bodyPr/>
          <a:lstStyle/>
          <a:p>
            <a:r>
              <a:rPr lang="pl-PL" dirty="0"/>
              <a:t>NOWA ORGANIZACJA RUCHU NA TERENIE ZESPOŁU STAROMIEJSKIEGO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r>
              <a:rPr lang="pl-PL" dirty="0"/>
              <a:t>Najważniejsze liczby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2022231"/>
            <a:ext cx="8414238" cy="3985060"/>
          </a:xfrm>
        </p:spPr>
        <p:txBody>
          <a:bodyPr>
            <a:normAutofit/>
          </a:bodyPr>
          <a:lstStyle/>
          <a:p>
            <a:r>
              <a:rPr lang="pl-PL" sz="2400" dirty="0"/>
              <a:t>Utworzonych zostanie </a:t>
            </a:r>
            <a:r>
              <a:rPr lang="pl-PL" sz="2400" b="1" dirty="0">
                <a:solidFill>
                  <a:srgbClr val="0070C0"/>
                </a:solidFill>
              </a:rPr>
              <a:t>790</a:t>
            </a:r>
            <a:r>
              <a:rPr lang="pl-PL" sz="2400" dirty="0"/>
              <a:t> miejsc postojowych</a:t>
            </a:r>
          </a:p>
          <a:p>
            <a:r>
              <a:rPr lang="pl-PL" sz="2400" dirty="0"/>
              <a:t>Wykonane zostaną </a:t>
            </a:r>
            <a:r>
              <a:rPr lang="pl-PL" sz="2400" b="1" dirty="0">
                <a:solidFill>
                  <a:srgbClr val="0070C0"/>
                </a:solidFill>
              </a:rPr>
              <a:t>344</a:t>
            </a:r>
            <a:r>
              <a:rPr lang="pl-PL" sz="2400" b="1" dirty="0"/>
              <a:t> </a:t>
            </a:r>
            <a:r>
              <a:rPr lang="pl-PL" sz="2400" dirty="0"/>
              <a:t>nowe znaki</a:t>
            </a:r>
          </a:p>
          <a:p>
            <a:r>
              <a:rPr lang="pl-PL" sz="2400" dirty="0"/>
              <a:t>Zdemontowanych zostanie </a:t>
            </a:r>
            <a:r>
              <a:rPr lang="pl-PL" sz="2400" b="1" dirty="0">
                <a:solidFill>
                  <a:srgbClr val="0070C0"/>
                </a:solidFill>
              </a:rPr>
              <a:t>355</a:t>
            </a:r>
            <a:r>
              <a:rPr lang="pl-PL" sz="2400" dirty="0"/>
              <a:t> znaków istniejących</a:t>
            </a:r>
          </a:p>
          <a:p>
            <a:r>
              <a:rPr lang="pl-PL" sz="2400" dirty="0"/>
              <a:t>Namalowane zostanie ok. </a:t>
            </a:r>
            <a:r>
              <a:rPr lang="pl-PL" sz="2400" b="1" dirty="0">
                <a:solidFill>
                  <a:srgbClr val="0070C0"/>
                </a:solidFill>
              </a:rPr>
              <a:t>3000 m2 </a:t>
            </a:r>
            <a:r>
              <a:rPr lang="pl-PL" sz="2400" dirty="0"/>
              <a:t>oznakowania poziomego</a:t>
            </a:r>
          </a:p>
          <a:p>
            <a:r>
              <a:rPr lang="pl-PL" sz="2400" dirty="0"/>
              <a:t>Zamontowanych zostanie </a:t>
            </a:r>
            <a:r>
              <a:rPr lang="pl-PL" sz="2400" b="1" dirty="0">
                <a:solidFill>
                  <a:srgbClr val="0070C0"/>
                </a:solidFill>
              </a:rPr>
              <a:t>58</a:t>
            </a:r>
            <a:r>
              <a:rPr lang="pl-PL" sz="2400" dirty="0"/>
              <a:t> ozdobnych słupków blokujących </a:t>
            </a:r>
            <a:br>
              <a:rPr lang="pl-PL" sz="2400" dirty="0"/>
            </a:br>
            <a:r>
              <a:rPr lang="pl-PL" sz="2400" dirty="0"/>
              <a:t>z herbem Torunia</a:t>
            </a:r>
          </a:p>
          <a:p>
            <a:r>
              <a:rPr lang="pl-PL" sz="2400" dirty="0"/>
              <a:t>Planowany termin wprowadzenia organizacji ruchu </a:t>
            </a:r>
            <a:br>
              <a:rPr lang="pl-PL" sz="2400" dirty="0"/>
            </a:br>
            <a:r>
              <a:rPr lang="pl-PL" sz="2400" dirty="0"/>
              <a:t>to </a:t>
            </a:r>
            <a:r>
              <a:rPr lang="pl-PL" sz="2400" b="1" dirty="0">
                <a:solidFill>
                  <a:srgbClr val="0070C0"/>
                </a:solidFill>
              </a:rPr>
              <a:t>13 lipca 2017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650D0ADB-61B9-482D-B9EB-16E17B5587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80" y="312860"/>
            <a:ext cx="638175" cy="1009650"/>
          </a:xfrm>
          <a:prstGeom prst="rect">
            <a:avLst/>
          </a:prstGeom>
        </p:spPr>
      </p:pic>
      <p:sp>
        <p:nvSpPr>
          <p:cNvPr id="7" name="Symbol zastępczy stopki 4">
            <a:extLst>
              <a:ext uri="{FF2B5EF4-FFF2-40B4-BE49-F238E27FC236}">
                <a16:creationId xmlns="" xmlns:a16="http://schemas.microsoft.com/office/drawing/2014/main" id="{4F6C6936-C4A5-4A57-A8C8-0501F57DB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99072" y="6378574"/>
            <a:ext cx="3670788" cy="365125"/>
          </a:xfrm>
        </p:spPr>
        <p:txBody>
          <a:bodyPr/>
          <a:lstStyle/>
          <a:p>
            <a:r>
              <a:rPr lang="pl-PL" dirty="0"/>
              <a:t>NOWA ORGANIZACJA RUCHU NA TERENIE ZESPOŁU STAROMIEJSKIEGO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r>
              <a:rPr lang="pl-PL" dirty="0"/>
              <a:t>GŁÓWNE ZAŁOŻENIA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982133" y="1806086"/>
            <a:ext cx="7704667" cy="4937613"/>
          </a:xfrm>
        </p:spPr>
        <p:txBody>
          <a:bodyPr>
            <a:normAutofit/>
          </a:bodyPr>
          <a:lstStyle/>
          <a:p>
            <a:r>
              <a:rPr lang="pl-PL" sz="2400" dirty="0"/>
              <a:t>W miejsce strefy ograniczonej prędkości wprowadzona zostanie strefa zamieszkania</a:t>
            </a:r>
          </a:p>
          <a:p>
            <a:endParaRPr lang="pl-PL" sz="2400" dirty="0"/>
          </a:p>
          <a:p>
            <a:endParaRPr lang="pl-PL" sz="2400" dirty="0"/>
          </a:p>
          <a:p>
            <a:endParaRPr lang="pl-PL" sz="2400" dirty="0"/>
          </a:p>
          <a:p>
            <a:endParaRPr lang="pl-PL" sz="2400" dirty="0"/>
          </a:p>
          <a:p>
            <a:pPr marL="0" indent="0">
              <a:buNone/>
            </a:pPr>
            <a:r>
              <a:rPr lang="pl-PL" sz="2400" dirty="0"/>
              <a:t>Strefa zamieszkania ograniczona będzie ulicami: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Bulwar Filadelfijski, al. Św. Jana Pawła II, Wały gen. Sikorskiego, Szumana, Warszawska</a:t>
            </a:r>
          </a:p>
        </p:txBody>
      </p:sp>
      <p:pic>
        <p:nvPicPr>
          <p:cNvPr id="1026" name="Picture 2" descr="C:\Documents and Settings\MZDToruń\Pulpit\Starówka\D-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9279" y="2651158"/>
            <a:ext cx="2200275" cy="1466850"/>
          </a:xfrm>
          <a:prstGeom prst="rect">
            <a:avLst/>
          </a:prstGeom>
          <a:noFill/>
        </p:spPr>
      </p:pic>
      <p:pic>
        <p:nvPicPr>
          <p:cNvPr id="1027" name="Picture 3" descr="C:\Documents and Settings\MZDToruń\Pulpit\Starówka\D-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53236" y="2651158"/>
            <a:ext cx="2200275" cy="1466850"/>
          </a:xfrm>
          <a:prstGeom prst="rect">
            <a:avLst/>
          </a:prstGeom>
          <a:noFill/>
        </p:spPr>
      </p:pic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3B633D19-CACF-4DC0-A1D0-38F6580927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80" y="312860"/>
            <a:ext cx="638175" cy="1009650"/>
          </a:xfrm>
          <a:prstGeom prst="rect">
            <a:avLst/>
          </a:prstGeom>
        </p:spPr>
      </p:pic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B73FB9A1-1691-48E0-8395-57B73CE59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99072" y="6378574"/>
            <a:ext cx="3670788" cy="365125"/>
          </a:xfrm>
        </p:spPr>
        <p:txBody>
          <a:bodyPr/>
          <a:lstStyle/>
          <a:p>
            <a:r>
              <a:rPr lang="pl-PL" dirty="0"/>
              <a:t>NOWA ORGANIZACJA RUCHU NA TERENIE ZESPOŁU STAROMIEJSKIEGO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r>
              <a:rPr lang="pl-PL" dirty="0"/>
              <a:t>GŁÓWNE ZAŁOŻENIA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982133" y="1978268"/>
            <a:ext cx="7704667" cy="4021547"/>
          </a:xfrm>
        </p:spPr>
        <p:txBody>
          <a:bodyPr>
            <a:normAutofit/>
          </a:bodyPr>
          <a:lstStyle/>
          <a:p>
            <a:r>
              <a:rPr lang="pl-PL" sz="2400" dirty="0"/>
              <a:t>Wyłączenie z ruchu kołowego dróg wewnętrznych: </a:t>
            </a:r>
            <a:br>
              <a:rPr lang="pl-PL" sz="2400" dirty="0"/>
            </a:br>
            <a:r>
              <a:rPr lang="pl-PL" sz="2400" dirty="0"/>
              <a:t>ul. Różana, Rynek Staromiejski, Szeroka, Królowej Jadwigi</a:t>
            </a:r>
          </a:p>
          <a:p>
            <a:endParaRPr lang="pl-PL" sz="2400" dirty="0"/>
          </a:p>
          <a:p>
            <a:r>
              <a:rPr lang="pl-PL" sz="2400" dirty="0"/>
              <a:t>Utworzenie miejsc postojowych zastrzeżonych dla zaopatrzenia, kurierów i dostawców, meleksów i riksz, posiadaczy abonamentów i autobusów</a:t>
            </a:r>
          </a:p>
          <a:p>
            <a:endParaRPr lang="pl-PL" sz="2400" dirty="0"/>
          </a:p>
          <a:p>
            <a:r>
              <a:rPr lang="pl-PL" sz="2400" dirty="0"/>
              <a:t>Utworzenie miejsca </a:t>
            </a:r>
            <a:r>
              <a:rPr lang="pl-PL" sz="2400" dirty="0" err="1"/>
              <a:t>Kiss&amp;Ride</a:t>
            </a:r>
            <a:r>
              <a:rPr lang="pl-PL" sz="2400" dirty="0"/>
              <a:t> 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CA64C083-A917-40EA-A337-925735C4B4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80" y="312860"/>
            <a:ext cx="638175" cy="1009650"/>
          </a:xfrm>
          <a:prstGeom prst="rect">
            <a:avLst/>
          </a:prstGeom>
        </p:spPr>
      </p:pic>
      <p:sp>
        <p:nvSpPr>
          <p:cNvPr id="8" name="Symbol zastępczy stopki 4">
            <a:extLst>
              <a:ext uri="{FF2B5EF4-FFF2-40B4-BE49-F238E27FC236}">
                <a16:creationId xmlns="" xmlns:a16="http://schemas.microsoft.com/office/drawing/2014/main" id="{63719D95-558D-4468-9A38-08CBCF1D4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99072" y="6378574"/>
            <a:ext cx="3670788" cy="365125"/>
          </a:xfrm>
        </p:spPr>
        <p:txBody>
          <a:bodyPr/>
          <a:lstStyle/>
          <a:p>
            <a:r>
              <a:rPr lang="pl-PL" dirty="0"/>
              <a:t>NOWA ORGANIZACJA RUCHU NA TERENIE ZESPOŁU STAROMIEJSKIEGO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/>
          <a:lstStyle/>
          <a:p>
            <a:r>
              <a:rPr lang="pl-PL" dirty="0"/>
              <a:t>PRZYCZYNY ZMIAN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982133" y="1758462"/>
            <a:ext cx="7704667" cy="4241354"/>
          </a:xfrm>
        </p:spPr>
        <p:txBody>
          <a:bodyPr>
            <a:normAutofit/>
          </a:bodyPr>
          <a:lstStyle/>
          <a:p>
            <a:r>
              <a:rPr lang="pl-PL" sz="2400" dirty="0"/>
              <a:t>Uporządkowanie parkowania pojazdów na terenie Zespołu Staromiejskiego: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360000" indent="0">
              <a:buNone/>
            </a:pPr>
            <a:r>
              <a:rPr lang="pl-PL" sz="2200" dirty="0"/>
              <a:t>W strefie zamieszkania parkować będzie można wyłącznie </a:t>
            </a:r>
            <a:br>
              <a:rPr lang="pl-PL" sz="2200" dirty="0"/>
            </a:br>
            <a:r>
              <a:rPr lang="pl-PL" sz="2200" dirty="0"/>
              <a:t>w miejscach wyznaczonych znakami pionowymi i poziomymi – ze starówki znikną zakazy zatrzymywania się (znaki B-36)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0F6D78A1-401E-488E-AFE5-0F60A5170A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80" y="312860"/>
            <a:ext cx="638175" cy="1009650"/>
          </a:xfrm>
          <a:prstGeom prst="rect">
            <a:avLst/>
          </a:prstGeom>
        </p:spPr>
      </p:pic>
      <p:sp>
        <p:nvSpPr>
          <p:cNvPr id="7" name="Symbol zastępczy stopki 4">
            <a:extLst>
              <a:ext uri="{FF2B5EF4-FFF2-40B4-BE49-F238E27FC236}">
                <a16:creationId xmlns="" xmlns:a16="http://schemas.microsoft.com/office/drawing/2014/main" id="{BF4C5B34-66AF-474B-A9C1-F6F3E4056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99072" y="6378574"/>
            <a:ext cx="3670788" cy="365125"/>
          </a:xfrm>
        </p:spPr>
        <p:txBody>
          <a:bodyPr/>
          <a:lstStyle/>
          <a:p>
            <a:r>
              <a:rPr lang="pl-PL" dirty="0"/>
              <a:t>NOWA ORGANIZACJA RUCHU NA TERENIE ZESPOŁU STAROMIEJSKIEGO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317BAA86-7282-4A84-999B-B158DD6F68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573" y="2532185"/>
            <a:ext cx="2105341" cy="216767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/>
          <a:lstStyle/>
          <a:p>
            <a:r>
              <a:rPr lang="pl-PL" dirty="0"/>
              <a:t>PRZYCZYNY ZMIAN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5849"/>
          </a:xfrm>
        </p:spPr>
        <p:txBody>
          <a:bodyPr>
            <a:normAutofit/>
          </a:bodyPr>
          <a:lstStyle/>
          <a:p>
            <a:pPr marL="720000" indent="0">
              <a:buNone/>
            </a:pPr>
            <a:endParaRPr lang="pl-PL" sz="2800" dirty="0"/>
          </a:p>
          <a:p>
            <a:r>
              <a:rPr lang="pl-PL" sz="2400" dirty="0"/>
              <a:t>Wyłączenie ulic Różanej, Szerokiej, Królowej Jadwigi i Rynku Staromiejskiego z kategorii dróg publicznych (Uchwały Rady Miasta Torunia nr 391/16 z dnia 8.09.2016r.)</a:t>
            </a:r>
          </a:p>
          <a:p>
            <a:pPr marL="360000" indent="0">
              <a:buNone/>
            </a:pPr>
            <a:r>
              <a:rPr lang="pl-PL" dirty="0"/>
              <a:t/>
            </a:r>
            <a:br>
              <a:rPr lang="pl-PL" dirty="0"/>
            </a:br>
            <a:r>
              <a:rPr lang="pl-PL" sz="2200" dirty="0"/>
              <a:t>Ulice stały się drogami wewnętrznymi od 01.01.2017 r.</a:t>
            </a:r>
          </a:p>
          <a:p>
            <a:endParaRPr lang="pl-PL" dirty="0"/>
          </a:p>
          <a:p>
            <a:pPr>
              <a:buNone/>
            </a:pPr>
            <a:endParaRPr lang="pl-PL" dirty="0"/>
          </a:p>
        </p:txBody>
      </p:sp>
      <p:pic>
        <p:nvPicPr>
          <p:cNvPr id="4099" name="Picture 3" descr="C:\Documents and Settings\MZDToruń\Pulpit\Starówka\B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3908" y="4219098"/>
            <a:ext cx="1656184" cy="1680540"/>
          </a:xfrm>
          <a:prstGeom prst="rect">
            <a:avLst/>
          </a:prstGeom>
          <a:noFill/>
        </p:spPr>
      </p:pic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B0A1DBE8-3BB3-4C93-97FE-0A21C9B2E9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80" y="312860"/>
            <a:ext cx="638175" cy="1009650"/>
          </a:xfrm>
          <a:prstGeom prst="rect">
            <a:avLst/>
          </a:prstGeom>
        </p:spPr>
      </p:pic>
      <p:sp>
        <p:nvSpPr>
          <p:cNvPr id="7" name="Symbol zastępczy stopki 4">
            <a:extLst>
              <a:ext uri="{FF2B5EF4-FFF2-40B4-BE49-F238E27FC236}">
                <a16:creationId xmlns="" xmlns:a16="http://schemas.microsoft.com/office/drawing/2014/main" id="{ACFCE879-9F2F-47A5-8E81-CEB1FB3F4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99072" y="6378574"/>
            <a:ext cx="3670788" cy="365125"/>
          </a:xfrm>
        </p:spPr>
        <p:txBody>
          <a:bodyPr/>
          <a:lstStyle/>
          <a:p>
            <a:r>
              <a:rPr lang="pl-PL" dirty="0"/>
              <a:t>NOWA ORGANIZACJA RUCHU NA TERENIE ZESPOŁU STAROMIEJSKIEGO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/>
          <a:lstStyle/>
          <a:p>
            <a:r>
              <a:rPr lang="pl-PL" dirty="0"/>
              <a:t>PRZYCZYNY ZMIAN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199" y="1635369"/>
            <a:ext cx="8423031" cy="4371922"/>
          </a:xfrm>
        </p:spPr>
        <p:txBody>
          <a:bodyPr>
            <a:normAutofit/>
          </a:bodyPr>
          <a:lstStyle/>
          <a:p>
            <a:r>
              <a:rPr lang="pl-PL" sz="2400" dirty="0"/>
              <a:t>Bezpieczeństwo dla pieszych:</a:t>
            </a:r>
          </a:p>
          <a:p>
            <a:pPr marL="720000" indent="0">
              <a:buNone/>
            </a:pPr>
            <a:r>
              <a:rPr lang="pl-PL" sz="2200" dirty="0"/>
              <a:t>W strefie zamieszkania bezwzględne pierwszeństwo nad pojazdami kołowymi ma pieszy – nie trzeba wyznaczać przejść </a:t>
            </a:r>
            <a:br>
              <a:rPr lang="pl-PL" sz="2200" dirty="0"/>
            </a:br>
            <a:r>
              <a:rPr lang="pl-PL" sz="2200" dirty="0"/>
              <a:t>dla pieszych</a:t>
            </a:r>
          </a:p>
          <a:p>
            <a:pPr>
              <a:buNone/>
            </a:pPr>
            <a:endParaRPr lang="pl-PL" dirty="0"/>
          </a:p>
          <a:p>
            <a:r>
              <a:rPr lang="pl-PL" sz="2400" dirty="0"/>
              <a:t>Ograniczenie prędkości pojazdów poruszających się po starówce</a:t>
            </a:r>
          </a:p>
          <a:p>
            <a:pPr marL="720000" indent="0">
              <a:buNone/>
            </a:pPr>
            <a:r>
              <a:rPr lang="pl-PL" sz="2200" dirty="0"/>
              <a:t>W strefie zamieszkania obowiązuje ograniczenie prędkości do 20 km/h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5122" name="Picture 2" descr="C:\Documents and Settings\MZDToruń\Pulpit\Starówka\B-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74685" y="4564198"/>
            <a:ext cx="2071638" cy="1553729"/>
          </a:xfrm>
          <a:prstGeom prst="rect">
            <a:avLst/>
          </a:prstGeom>
          <a:noFill/>
        </p:spPr>
      </p:pic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89FF7117-C51A-4357-A6A7-A10A2D2B87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80" y="312860"/>
            <a:ext cx="638175" cy="1009650"/>
          </a:xfrm>
          <a:prstGeom prst="rect">
            <a:avLst/>
          </a:prstGeom>
        </p:spPr>
      </p:pic>
      <p:sp>
        <p:nvSpPr>
          <p:cNvPr id="7" name="Symbol zastępczy stopki 4">
            <a:extLst>
              <a:ext uri="{FF2B5EF4-FFF2-40B4-BE49-F238E27FC236}">
                <a16:creationId xmlns="" xmlns:a16="http://schemas.microsoft.com/office/drawing/2014/main" id="{CCC92027-D705-44B6-8D37-0FA50FD62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99072" y="6378574"/>
            <a:ext cx="3670788" cy="365125"/>
          </a:xfrm>
        </p:spPr>
        <p:txBody>
          <a:bodyPr/>
          <a:lstStyle/>
          <a:p>
            <a:r>
              <a:rPr lang="pl-PL" dirty="0"/>
              <a:t>NOWA ORGANIZACJA RUCHU NA TERENIE ZESPOŁU STAROMIEJSKIEGO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38138"/>
          </a:xfrm>
        </p:spPr>
        <p:txBody>
          <a:bodyPr>
            <a:normAutofit/>
          </a:bodyPr>
          <a:lstStyle/>
          <a:p>
            <a:r>
              <a:rPr lang="pl-PL" dirty="0"/>
              <a:t>Miejsca postojowe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28650" y="1749669"/>
            <a:ext cx="7886700" cy="4427294"/>
          </a:xfrm>
        </p:spPr>
        <p:txBody>
          <a:bodyPr>
            <a:normAutofit/>
          </a:bodyPr>
          <a:lstStyle/>
          <a:p>
            <a:r>
              <a:rPr lang="pl-PL" sz="2400" dirty="0"/>
              <a:t>Miejsca ogólnodostępne:</a:t>
            </a:r>
          </a:p>
          <a:p>
            <a:pPr marL="720000" indent="0">
              <a:buNone/>
            </a:pPr>
            <a:r>
              <a:rPr lang="pl-PL" sz="2200" dirty="0"/>
              <a:t>Oznakowane będą znakami pionowymi D-18 oraz znakami poziomymi oznaczającymi miejsca lub pas postojowy</a:t>
            </a:r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r>
              <a:rPr lang="pl-PL" sz="2200" dirty="0"/>
              <a:t>Liczba miejsc ogólnodostępnych: 509</a:t>
            </a:r>
          </a:p>
        </p:txBody>
      </p:sp>
      <p:pic>
        <p:nvPicPr>
          <p:cNvPr id="6146" name="Picture 2" descr="C:\Documents and Settings\MZDToruń\Pulpit\Starówka\D-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2924944"/>
            <a:ext cx="1709481" cy="2160240"/>
          </a:xfrm>
          <a:prstGeom prst="rect">
            <a:avLst/>
          </a:prstGeom>
          <a:noFill/>
        </p:spPr>
      </p:pic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A6A9CBD0-B5B9-493D-B57A-D1D4EBA82B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80" y="312860"/>
            <a:ext cx="638175" cy="1009650"/>
          </a:xfrm>
          <a:prstGeom prst="rect">
            <a:avLst/>
          </a:prstGeom>
        </p:spPr>
      </p:pic>
      <p:sp>
        <p:nvSpPr>
          <p:cNvPr id="7" name="Symbol zastępczy stopki 4">
            <a:extLst>
              <a:ext uri="{FF2B5EF4-FFF2-40B4-BE49-F238E27FC236}">
                <a16:creationId xmlns="" xmlns:a16="http://schemas.microsoft.com/office/drawing/2014/main" id="{7B02B756-E68E-4BC8-824B-03DD8BB90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99072" y="6378574"/>
            <a:ext cx="3670788" cy="365125"/>
          </a:xfrm>
        </p:spPr>
        <p:txBody>
          <a:bodyPr/>
          <a:lstStyle/>
          <a:p>
            <a:r>
              <a:rPr lang="pl-PL" dirty="0"/>
              <a:t>NOWA ORGANIZACJA RUCHU NA TERENIE ZESPOŁU STAROMIEJSKIEGO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>
            <a:normAutofit/>
          </a:bodyPr>
          <a:lstStyle/>
          <a:p>
            <a:r>
              <a:rPr lang="pl-PL" dirty="0"/>
              <a:t>Miejsca postojowe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/>
          </a:bodyPr>
          <a:lstStyle/>
          <a:p>
            <a:r>
              <a:rPr lang="pl-PL" sz="2400" dirty="0"/>
              <a:t>Miejsca dla pojazdów osób niepełnosprawnych:</a:t>
            </a:r>
          </a:p>
          <a:p>
            <a:pPr marL="720000" indent="0">
              <a:buNone/>
            </a:pPr>
            <a:r>
              <a:rPr lang="pl-PL" sz="2200" dirty="0"/>
              <a:t>Oznakowane będą znakami pionowymi D-18a wraz z tabliczką T-24 oraz znakami poziomymi P-20 („koperta”) wraz z symbolem osoby niepełnosprawnej P-24 na niebieskim tle</a:t>
            </a:r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r>
              <a:rPr lang="pl-PL" sz="2200" dirty="0"/>
              <a:t>Liczba miejsc dla niepełnosprawnych: 91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7170" name="Picture 2" descr="C:\Documents and Settings\MZDToruń\Pulpit\Starówka\D-18a_T-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9932" y="3121270"/>
            <a:ext cx="1224136" cy="2274253"/>
          </a:xfrm>
          <a:prstGeom prst="rect">
            <a:avLst/>
          </a:prstGeom>
          <a:noFill/>
        </p:spPr>
      </p:pic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E0D130B8-3AD8-4330-B6EC-537FA09903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80" y="312860"/>
            <a:ext cx="638175" cy="1009650"/>
          </a:xfrm>
          <a:prstGeom prst="rect">
            <a:avLst/>
          </a:prstGeom>
        </p:spPr>
      </p:pic>
      <p:sp>
        <p:nvSpPr>
          <p:cNvPr id="7" name="Symbol zastępczy stopki 4">
            <a:extLst>
              <a:ext uri="{FF2B5EF4-FFF2-40B4-BE49-F238E27FC236}">
                <a16:creationId xmlns="" xmlns:a16="http://schemas.microsoft.com/office/drawing/2014/main" id="{9D92F40A-EFAD-4F5E-84EA-F2F7D579B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99072" y="6378574"/>
            <a:ext cx="3670788" cy="365125"/>
          </a:xfrm>
        </p:spPr>
        <p:txBody>
          <a:bodyPr/>
          <a:lstStyle/>
          <a:p>
            <a:r>
              <a:rPr lang="pl-PL" dirty="0"/>
              <a:t>NOWA ORGANIZACJA RUCHU NA TERENIE ZESPOŁU STAROMIEJSKIEGO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331640" y="0"/>
            <a:ext cx="7355160" cy="1143000"/>
          </a:xfrm>
        </p:spPr>
        <p:txBody>
          <a:bodyPr>
            <a:normAutofit/>
          </a:bodyPr>
          <a:lstStyle/>
          <a:p>
            <a:r>
              <a:rPr lang="pl-PL" dirty="0"/>
              <a:t>Miejsca postojowe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49679"/>
          </a:xfrm>
        </p:spPr>
        <p:txBody>
          <a:bodyPr>
            <a:normAutofit/>
          </a:bodyPr>
          <a:lstStyle/>
          <a:p>
            <a:r>
              <a:rPr lang="pl-PL" sz="2400" dirty="0"/>
              <a:t>Miejsca postojowe dla zaopatrzenia oraz kurierów i dostaw</a:t>
            </a:r>
          </a:p>
          <a:p>
            <a:pPr marL="720000" indent="0">
              <a:buNone/>
            </a:pPr>
            <a:r>
              <a:rPr lang="pl-PL" sz="2200" dirty="0"/>
              <a:t>Oznakowane będą znakami pionowymi D-18a </a:t>
            </a:r>
            <a:br>
              <a:rPr lang="pl-PL" sz="2200" dirty="0"/>
            </a:br>
            <a:r>
              <a:rPr lang="pl-PL" sz="2200" dirty="0"/>
              <a:t>z tabliczką określającą dopuszczone grupy do postoju oraz czas i godziny postoju oraz znakami poziomymi P-20 („koperta”).</a:t>
            </a:r>
          </a:p>
          <a:p>
            <a:pPr marL="720000" indent="0">
              <a:buNone/>
            </a:pPr>
            <a:r>
              <a:rPr lang="pl-PL" sz="2200" dirty="0"/>
              <a:t>Miejsca te będą dostępne w godz. 6-9 i 19-21 w dni powszednie, a maksymalny czas postoju wynosić będzie 30 min.</a:t>
            </a:r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endParaRPr lang="pl-PL" sz="2200" dirty="0"/>
          </a:p>
          <a:p>
            <a:pPr marL="720000" indent="0">
              <a:buNone/>
            </a:pPr>
            <a:r>
              <a:rPr lang="pl-PL" sz="2200" dirty="0"/>
              <a:t>Liczba miejsc dla zaopatrzenia: 23</a:t>
            </a:r>
          </a:p>
          <a:p>
            <a:pPr marL="720000" indent="0">
              <a:buNone/>
            </a:pPr>
            <a:r>
              <a:rPr lang="pl-PL" sz="2200" dirty="0"/>
              <a:t>Liczba miejsc dla kurierów i dostaw: 18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8B8EF1A3-878B-45CE-BA49-F617B0F008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53" y="133350"/>
            <a:ext cx="638175" cy="1009650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D8DD0269-E037-4335-A28B-799905796F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0344" y="3431930"/>
            <a:ext cx="1283311" cy="1618363"/>
          </a:xfrm>
          <a:prstGeom prst="rect">
            <a:avLst/>
          </a:prstGeom>
        </p:spPr>
      </p:pic>
      <p:sp>
        <p:nvSpPr>
          <p:cNvPr id="9" name="Symbol zastępczy stopki 4">
            <a:extLst>
              <a:ext uri="{FF2B5EF4-FFF2-40B4-BE49-F238E27FC236}">
                <a16:creationId xmlns="" xmlns:a16="http://schemas.microsoft.com/office/drawing/2014/main" id="{B9528A78-5A25-4217-9AC3-0EB17814A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99072" y="6378574"/>
            <a:ext cx="3670788" cy="365125"/>
          </a:xfrm>
        </p:spPr>
        <p:txBody>
          <a:bodyPr/>
          <a:lstStyle/>
          <a:p>
            <a:r>
              <a:rPr lang="pl-PL" dirty="0"/>
              <a:t>NOWA ORGANIZACJA RUCHU NA TERENIE ZESPOŁU STAROMIEJSKIEGO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631</Words>
  <Application>Microsoft Office PowerPoint</Application>
  <PresentationFormat>Pokaz na ekranie (4:3)</PresentationFormat>
  <Paragraphs>148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Motyw pakietu Office</vt:lpstr>
      <vt:lpstr>NOWA ORGANIZACJA RUCHU  NA TERENIE  ZESPOŁU STAROMIEJSKIEGO</vt:lpstr>
      <vt:lpstr>GŁÓWNE ZAŁOŻENIA</vt:lpstr>
      <vt:lpstr>GŁÓWNE ZAŁOŻENIA</vt:lpstr>
      <vt:lpstr>PRZYCZYNY ZMIAN</vt:lpstr>
      <vt:lpstr>PRZYCZYNY ZMIAN</vt:lpstr>
      <vt:lpstr>PRZYCZYNY ZMIAN</vt:lpstr>
      <vt:lpstr>Miejsca postojowe</vt:lpstr>
      <vt:lpstr>Miejsca postojowe</vt:lpstr>
      <vt:lpstr>Miejsca postojowe</vt:lpstr>
      <vt:lpstr>Miejsca postojowe</vt:lpstr>
      <vt:lpstr>Miejsca postojowe</vt:lpstr>
      <vt:lpstr>Miejsca postojowe</vt:lpstr>
      <vt:lpstr>Miejsca postojowe</vt:lpstr>
      <vt:lpstr>Miejsca postojowe</vt:lpstr>
      <vt:lpstr>MAPA</vt:lpstr>
      <vt:lpstr>Parkingi poza ścisłym centrum</vt:lpstr>
      <vt:lpstr>Harmonogram wprowadzania nowej organizacji ruchu</vt:lpstr>
      <vt:lpstr>Harmonogram wprowadzania nowej organizacji ruchu</vt:lpstr>
      <vt:lpstr>Najważniejsze liczby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NOWA ORGANIZACJA RUCHU NA TERENIE ZESPOŁU STAROMIEJSKIEGO</dc:title>
  <dc:creator>Rafał Wiewiórski</dc:creator>
  <cp:lastModifiedBy>Urbanski, Tomasz</cp:lastModifiedBy>
  <cp:revision>17</cp:revision>
  <dcterms:modified xsi:type="dcterms:W3CDTF">2017-06-08T11:47:29Z</dcterms:modified>
</cp:coreProperties>
</file>